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3"/>
  </p:notesMasterIdLst>
  <p:handoutMasterIdLst>
    <p:handoutMasterId r:id="rId14"/>
  </p:handoutMasterIdLst>
  <p:sldIdLst>
    <p:sldId id="277" r:id="rId5"/>
    <p:sldId id="268" r:id="rId6"/>
    <p:sldId id="278" r:id="rId7"/>
    <p:sldId id="279" r:id="rId8"/>
    <p:sldId id="280" r:id="rId9"/>
    <p:sldId id="281" r:id="rId10"/>
    <p:sldId id="283" r:id="rId11"/>
    <p:sldId id="28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6060"/>
    <a:srgbClr val="123B54"/>
    <a:srgbClr val="154460"/>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p:cViewPr varScale="1">
        <p:scale>
          <a:sx n="74" d="100"/>
          <a:sy n="74" d="100"/>
        </p:scale>
        <p:origin x="376" y="56"/>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5/3/2023</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5/3/2023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94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984B7D2A-0DF8-424B-9572-B79AEBB2D9DC}" type="datetimeFigureOut">
              <a:rPr lang="en-US" noProof="0" smtClean="0"/>
              <a:t>5/3/2023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5/3/2023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984B7D2A-0DF8-424B-9572-B79AEBB2D9DC}" type="datetimeFigureOut">
              <a:rPr lang="en-US" noProof="0" smtClean="0"/>
              <a:t>5/3/2023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5/3/2023</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5/3/2023</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5/3/2023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5/3/2023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5/3/2023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5/3/2023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smtClean="0"/>
              <a:t>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5/3/2023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984B7D2A-0DF8-424B-9572-B79AEBB2D9DC}" type="datetimeFigureOut">
              <a:rPr lang="en-US" noProof="0" smtClean="0"/>
              <a:t>5/3/2023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984B7D2A-0DF8-424B-9572-B79AEBB2D9DC}" type="datetimeFigureOut">
              <a:rPr lang="en-US" noProof="0" smtClean="0"/>
              <a:t>5/3/2023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5/3/2023</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3162300" y="840300"/>
            <a:ext cx="8442000" cy="2056000"/>
          </a:xfrm>
          <a:prstGeom prst="rect">
            <a:avLst/>
          </a:prstGeom>
        </p:spPr>
        <p:txBody>
          <a:bodyPr spcFirstLastPara="1" vert="horz" wrap="square" lIns="121900" tIns="121900" rIns="121900" bIns="121900" rtlCol="0" anchor="t" anchorCtr="0">
            <a:noAutofit/>
          </a:bodyPr>
          <a:lstStyle/>
          <a:p>
            <a:pPr algn="l">
              <a:spcBef>
                <a:spcPts val="0"/>
              </a:spcBef>
            </a:pPr>
            <a:r>
              <a:rPr lang="en" sz="5600" dirty="0"/>
              <a:t>JIBEBE PROJECT </a:t>
            </a:r>
            <a:endParaRPr sz="5600" dirty="0"/>
          </a:p>
          <a:p>
            <a:pPr algn="l">
              <a:spcBef>
                <a:spcPts val="0"/>
              </a:spcBef>
            </a:pPr>
            <a:r>
              <a:rPr lang="en" sz="5600" dirty="0"/>
              <a:t>ELECTRICAL TEAM</a:t>
            </a:r>
            <a:endParaRPr sz="5600" dirty="0"/>
          </a:p>
        </p:txBody>
      </p:sp>
      <p:sp>
        <p:nvSpPr>
          <p:cNvPr id="73" name="Google Shape;73;p13"/>
          <p:cNvSpPr txBox="1">
            <a:spLocks noGrp="1"/>
          </p:cNvSpPr>
          <p:nvPr>
            <p:ph type="subTitle" idx="1"/>
          </p:nvPr>
        </p:nvSpPr>
        <p:spPr>
          <a:xfrm>
            <a:off x="3187023" y="4317933"/>
            <a:ext cx="8442000" cy="1655600"/>
          </a:xfrm>
          <a:prstGeom prst="rect">
            <a:avLst/>
          </a:prstGeom>
        </p:spPr>
        <p:txBody>
          <a:bodyPr spcFirstLastPara="1" vert="horz" wrap="square" lIns="121900" tIns="121900" rIns="121900" bIns="121900" rtlCol="0" anchor="b" anchorCtr="0">
            <a:noAutofit/>
          </a:bodyPr>
          <a:lstStyle/>
          <a:p>
            <a:pPr>
              <a:spcAft>
                <a:spcPts val="0"/>
              </a:spcAft>
            </a:pPr>
            <a:r>
              <a:rPr lang="en" sz="2000"/>
              <a:t>EUNICE ORENGE</a:t>
            </a:r>
            <a:endParaRPr sz="2000"/>
          </a:p>
          <a:p>
            <a:pPr>
              <a:spcAft>
                <a:spcPts val="0"/>
              </a:spcAft>
            </a:pPr>
            <a:r>
              <a:rPr lang="en" sz="2000"/>
              <a:t>LABAN MWANGI</a:t>
            </a:r>
            <a:endParaRPr sz="2000"/>
          </a:p>
          <a:p>
            <a:pPr>
              <a:spcAft>
                <a:spcPts val="0"/>
              </a:spcAft>
            </a:pPr>
            <a:r>
              <a:rPr lang="en" sz="2000"/>
              <a:t>STEPHEN KINUTHIA</a:t>
            </a:r>
            <a:endParaRPr sz="2000"/>
          </a:p>
          <a:p>
            <a:pPr>
              <a:spcAft>
                <a:spcPts val="0"/>
              </a:spcAft>
            </a:pPr>
            <a:r>
              <a:rPr lang="en" sz="2000"/>
              <a:t>VICTOR NGATIA</a:t>
            </a:r>
            <a:endParaRPr sz="2000"/>
          </a:p>
        </p:txBody>
      </p:sp>
    </p:spTree>
    <p:extLst>
      <p:ext uri="{BB962C8B-B14F-4D97-AF65-F5344CB8AC3E}">
        <p14:creationId xmlns:p14="http://schemas.microsoft.com/office/powerpoint/2010/main" val="3577269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p:txBody>
          <a:bodyPr/>
          <a:lstStyle/>
          <a:p>
            <a:r>
              <a:rPr lang="en-US" dirty="0" smtClean="0"/>
              <a:t>.</a:t>
            </a:r>
            <a:endParaRPr lang="en-US" dirty="0"/>
          </a:p>
          <a:p>
            <a:endParaRPr lang="en-US" dirty="0"/>
          </a:p>
          <a:p>
            <a:endParaRPr lang="en-US" dirty="0"/>
          </a:p>
        </p:txBody>
      </p:sp>
      <p:pic>
        <p:nvPicPr>
          <p:cNvPr id="5" name="Google Shape;78;p14"/>
          <p:cNvPicPr preferRelativeResize="0"/>
          <p:nvPr/>
        </p:nvPicPr>
        <p:blipFill>
          <a:blip r:embed="rId2">
            <a:alphaModFix/>
          </a:blip>
          <a:stretch>
            <a:fillRect/>
          </a:stretch>
        </p:blipFill>
        <p:spPr>
          <a:xfrm>
            <a:off x="4066465" y="956366"/>
            <a:ext cx="5008523" cy="5487565"/>
          </a:xfrm>
          <a:prstGeom prst="rect">
            <a:avLst/>
          </a:prstGeom>
          <a:noFill/>
          <a:ln>
            <a:noFill/>
          </a:ln>
        </p:spPr>
      </p:pic>
      <p:sp>
        <p:nvSpPr>
          <p:cNvPr id="4" name="Rectangle 3"/>
          <p:cNvSpPr/>
          <p:nvPr/>
        </p:nvSpPr>
        <p:spPr>
          <a:xfrm>
            <a:off x="4453546" y="1710271"/>
            <a:ext cx="3480440" cy="369332"/>
          </a:xfrm>
          <a:prstGeom prst="rect">
            <a:avLst/>
          </a:prstGeom>
        </p:spPr>
        <p:txBody>
          <a:bodyPr wrap="none">
            <a:spAutoFit/>
          </a:bodyPr>
          <a:lstStyle/>
          <a:p>
            <a:pPr lvl="0"/>
            <a:r>
              <a:rPr lang="en-US" b="1" dirty="0">
                <a:solidFill>
                  <a:srgbClr val="123B54"/>
                </a:solidFill>
                <a:latin typeface="Raleway"/>
                <a:ea typeface="Raleway"/>
                <a:cs typeface="Raleway"/>
                <a:sym typeface="Raleway"/>
              </a:rPr>
              <a:t>OBJECTIVES FOR THE WEEK</a:t>
            </a:r>
            <a:endParaRPr lang="en-US" b="1" dirty="0">
              <a:solidFill>
                <a:srgbClr val="123B54"/>
              </a:solidFill>
              <a:latin typeface="Raleway"/>
              <a:ea typeface="Raleway"/>
              <a:cs typeface="Raleway"/>
              <a:sym typeface="Raleway"/>
            </a:endParaRPr>
          </a:p>
        </p:txBody>
      </p:sp>
      <p:pic>
        <p:nvPicPr>
          <p:cNvPr id="7" name="Google Shape;79;p14" descr="Piece of duct tape sticking a note to the slide"/>
          <p:cNvPicPr preferRelativeResize="0"/>
          <p:nvPr/>
        </p:nvPicPr>
        <p:blipFill rotWithShape="1">
          <a:blip r:embed="rId3">
            <a:alphaModFix/>
          </a:blip>
          <a:srcRect l="9244" t="5926" r="2118" b="10011"/>
          <a:stretch/>
        </p:blipFill>
        <p:spPr>
          <a:xfrm rot="154828">
            <a:off x="5840846" y="988963"/>
            <a:ext cx="1459759" cy="518555"/>
          </a:xfrm>
          <a:prstGeom prst="rect">
            <a:avLst/>
          </a:prstGeom>
          <a:noFill/>
          <a:ln>
            <a:noFill/>
          </a:ln>
        </p:spPr>
      </p:pic>
      <p:sp>
        <p:nvSpPr>
          <p:cNvPr id="6" name="Rectangle 5"/>
          <p:cNvSpPr/>
          <p:nvPr/>
        </p:nvSpPr>
        <p:spPr>
          <a:xfrm>
            <a:off x="4453546" y="2374866"/>
            <a:ext cx="4155616" cy="2416046"/>
          </a:xfrm>
          <a:prstGeom prst="rect">
            <a:avLst/>
          </a:prstGeom>
        </p:spPr>
        <p:txBody>
          <a:bodyPr wrap="square">
            <a:spAutoFit/>
          </a:bodyPr>
          <a:lstStyle/>
          <a:p>
            <a:pPr marL="457200" lvl="0" indent="-323850">
              <a:buClr>
                <a:schemeClr val="dk1"/>
              </a:buClr>
              <a:buSzPts val="1500"/>
              <a:buFont typeface="Raleway"/>
              <a:buChar char="➔"/>
            </a:pPr>
            <a:r>
              <a:rPr lang="en-US" b="1" dirty="0">
                <a:solidFill>
                  <a:srgbClr val="154460"/>
                </a:solidFill>
                <a:latin typeface="Raleway"/>
                <a:ea typeface="Raleway"/>
                <a:cs typeface="Raleway"/>
                <a:sym typeface="Raleway"/>
              </a:rPr>
              <a:t>Updating the controller parameters using its software</a:t>
            </a:r>
            <a:endParaRPr lang="en-US" sz="1600" dirty="0">
              <a:solidFill>
                <a:srgbClr val="154460"/>
              </a:solidFill>
              <a:latin typeface="Raleway"/>
              <a:ea typeface="Raleway"/>
              <a:cs typeface="Raleway"/>
              <a:sym typeface="Raleway"/>
            </a:endParaRPr>
          </a:p>
          <a:p>
            <a:pPr marL="457200" lvl="0" indent="-323850">
              <a:spcBef>
                <a:spcPts val="1000"/>
              </a:spcBef>
              <a:buClr>
                <a:schemeClr val="dk1"/>
              </a:buClr>
              <a:buSzPts val="1500"/>
              <a:buFont typeface="Raleway"/>
              <a:buChar char="➔"/>
            </a:pPr>
            <a:r>
              <a:rPr lang="en-US" b="1" dirty="0" smtClean="0">
                <a:solidFill>
                  <a:srgbClr val="154460"/>
                </a:solidFill>
                <a:latin typeface="Raleway"/>
                <a:ea typeface="Raleway"/>
                <a:cs typeface="Raleway"/>
                <a:sym typeface="Raleway"/>
              </a:rPr>
              <a:t>Integrate </a:t>
            </a:r>
            <a:r>
              <a:rPr lang="en-US" b="1" dirty="0">
                <a:solidFill>
                  <a:srgbClr val="154460"/>
                </a:solidFill>
                <a:latin typeface="Raleway"/>
                <a:ea typeface="Raleway"/>
                <a:cs typeface="Raleway"/>
                <a:sym typeface="Raleway"/>
              </a:rPr>
              <a:t>the display with the </a:t>
            </a:r>
            <a:r>
              <a:rPr lang="en-US" b="1" dirty="0" smtClean="0">
                <a:solidFill>
                  <a:srgbClr val="154460"/>
                </a:solidFill>
                <a:latin typeface="Raleway"/>
                <a:ea typeface="Raleway"/>
                <a:cs typeface="Raleway"/>
                <a:sym typeface="Raleway"/>
              </a:rPr>
              <a:t>controller</a:t>
            </a:r>
          </a:p>
          <a:p>
            <a:pPr marL="457200" lvl="0" indent="-323850">
              <a:spcBef>
                <a:spcPts val="1000"/>
              </a:spcBef>
              <a:buClr>
                <a:schemeClr val="dk1"/>
              </a:buClr>
              <a:buSzPts val="1500"/>
              <a:buFont typeface="Raleway"/>
              <a:buChar char="➔"/>
            </a:pPr>
            <a:r>
              <a:rPr lang="en-US" b="1" dirty="0" smtClean="0">
                <a:solidFill>
                  <a:srgbClr val="154460"/>
                </a:solidFill>
                <a:latin typeface="Raleway"/>
                <a:ea typeface="Raleway"/>
                <a:cs typeface="Raleway"/>
                <a:sym typeface="Raleway"/>
              </a:rPr>
              <a:t>Install</a:t>
            </a:r>
            <a:r>
              <a:rPr lang="en-US" dirty="0" smtClean="0">
                <a:solidFill>
                  <a:srgbClr val="154460"/>
                </a:solidFill>
                <a:latin typeface="Raleway"/>
                <a:ea typeface="Raleway"/>
                <a:cs typeface="Raleway"/>
                <a:sym typeface="Raleway"/>
              </a:rPr>
              <a:t> </a:t>
            </a:r>
            <a:r>
              <a:rPr lang="en-US" b="1" dirty="0" smtClean="0">
                <a:solidFill>
                  <a:srgbClr val="154460"/>
                </a:solidFill>
                <a:latin typeface="Raleway"/>
                <a:ea typeface="Raleway"/>
                <a:cs typeface="Raleway"/>
                <a:sym typeface="Raleway"/>
              </a:rPr>
              <a:t>the controller, battery and motor into </a:t>
            </a:r>
            <a:r>
              <a:rPr lang="en-US" b="1" dirty="0">
                <a:solidFill>
                  <a:srgbClr val="154460"/>
                </a:solidFill>
                <a:latin typeface="Raleway"/>
                <a:ea typeface="Raleway"/>
                <a:cs typeface="Raleway"/>
                <a:sym typeface="Raleway"/>
              </a:rPr>
              <a:t>the tractor </a:t>
            </a:r>
          </a:p>
          <a:p>
            <a:pPr marL="457200" lvl="0" indent="-323850">
              <a:spcBef>
                <a:spcPts val="1000"/>
              </a:spcBef>
              <a:buClr>
                <a:schemeClr val="dk1"/>
              </a:buClr>
              <a:buSzPts val="1500"/>
              <a:buFont typeface="Raleway"/>
              <a:buChar char="➔"/>
            </a:pPr>
            <a:r>
              <a:rPr lang="en-US" b="1" dirty="0">
                <a:solidFill>
                  <a:srgbClr val="154460"/>
                </a:solidFill>
                <a:latin typeface="Raleway"/>
                <a:ea typeface="Raleway"/>
                <a:cs typeface="Raleway"/>
                <a:sym typeface="Raleway"/>
              </a:rPr>
              <a:t>Working on the buck converter </a:t>
            </a:r>
            <a:endParaRPr lang="en-US" b="1" dirty="0">
              <a:solidFill>
                <a:srgbClr val="154460"/>
              </a:solidFill>
              <a:latin typeface="Raleway"/>
              <a:ea typeface="Raleway"/>
              <a:cs typeface="Raleway"/>
              <a:sym typeface="Raleway"/>
            </a:endParaRPr>
          </a:p>
        </p:txBody>
      </p:sp>
    </p:spTree>
    <p:extLst>
      <p:ext uri="{BB962C8B-B14F-4D97-AF65-F5344CB8AC3E}">
        <p14:creationId xmlns:p14="http://schemas.microsoft.com/office/powerpoint/2010/main" val="235274904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ppt_w</p:attrName>
                                        </p:attrNameLst>
                                      </p:cBhvr>
                                      <p:tavLst>
                                        <p:tav tm="0">
                                          <p:val>
                                            <p:strVal val="0"/>
                                          </p:val>
                                        </p:tav>
                                        <p:tav tm="100000">
                                          <p:val>
                                            <p:strVal val="#ppt_w"/>
                                          </p:val>
                                        </p:tav>
                                      </p:tavLst>
                                    </p:anim>
                                    <p:anim calcmode="lin" valueType="num">
                                      <p:cBhvr additive="base">
                                        <p:cTn id="8" dur="1000"/>
                                        <p:tgtEl>
                                          <p:spTgt spid="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3500" lvl="0">
              <a:lnSpc>
                <a:spcPct val="115000"/>
              </a:lnSpc>
              <a:spcBef>
                <a:spcPts val="0"/>
              </a:spcBef>
            </a:pPr>
            <a:r>
              <a:rPr lang="en-US" sz="3200" b="1" dirty="0">
                <a:solidFill>
                  <a:schemeClr val="tx1">
                    <a:lumMod val="95000"/>
                  </a:schemeClr>
                </a:solidFill>
                <a:latin typeface="Raleway"/>
                <a:ea typeface="Raleway"/>
                <a:cs typeface="Raleway"/>
                <a:sym typeface="Raleway"/>
              </a:rPr>
              <a:t>1</a:t>
            </a:r>
            <a:r>
              <a:rPr lang="en-US" sz="2800" b="1" dirty="0">
                <a:solidFill>
                  <a:schemeClr val="tx1">
                    <a:lumMod val="95000"/>
                  </a:schemeClr>
                </a:solidFill>
                <a:latin typeface="Raleway"/>
                <a:ea typeface="Raleway"/>
                <a:cs typeface="Raleway"/>
                <a:sym typeface="Raleway"/>
              </a:rPr>
              <a:t>. Updating the controller parameters using its software</a:t>
            </a:r>
            <a:endParaRPr lang="en-US" sz="2800" dirty="0">
              <a:solidFill>
                <a:schemeClr val="tx1">
                  <a:lumMod val="95000"/>
                </a:schemeClr>
              </a:solidFill>
              <a:latin typeface="Lato"/>
              <a:ea typeface="Lato"/>
              <a:cs typeface="Lato"/>
              <a:sym typeface="Lato"/>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774" y="1870075"/>
            <a:ext cx="10136037" cy="4679244"/>
          </a:xfrm>
          <a:prstGeom prst="rect">
            <a:avLst/>
          </a:prstGeom>
        </p:spPr>
      </p:pic>
    </p:spTree>
    <p:extLst>
      <p:ext uri="{BB962C8B-B14F-4D97-AF65-F5344CB8AC3E}">
        <p14:creationId xmlns:p14="http://schemas.microsoft.com/office/powerpoint/2010/main" val="6232241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 sz="2800" b="1" dirty="0" smtClean="0">
                <a:solidFill>
                  <a:schemeClr val="tx1">
                    <a:lumMod val="95000"/>
                  </a:schemeClr>
                </a:solidFill>
              </a:rPr>
              <a:t>2.  </a:t>
            </a:r>
            <a:r>
              <a:rPr lang="en" sz="2800" b="1" dirty="0">
                <a:solidFill>
                  <a:schemeClr val="tx1">
                    <a:lumMod val="95000"/>
                  </a:schemeClr>
                </a:solidFill>
              </a:rPr>
              <a:t>Integrate the display with the controller</a:t>
            </a:r>
            <a:endParaRPr lang="en-US" sz="2800" b="1" dirty="0">
              <a:solidFill>
                <a:schemeClr val="tx1">
                  <a:lumMod val="95000"/>
                </a:schemeClr>
              </a:solidFill>
            </a:endParaRPr>
          </a:p>
        </p:txBody>
      </p:sp>
      <p:pic>
        <p:nvPicPr>
          <p:cNvPr id="5" name="Content Placeholder 4" descr="Screen Clipping"/>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3872" y="1802921"/>
            <a:ext cx="4992309" cy="4054415"/>
          </a:xfrm>
          <a:prstGeom prst="rect">
            <a:avLst/>
          </a:prstGeom>
        </p:spPr>
      </p:pic>
      <p:pic>
        <p:nvPicPr>
          <p:cNvPr id="6" name="Content Placeholder 5" descr="Screen Clipping"/>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24755" y="1787706"/>
            <a:ext cx="5403670" cy="4069630"/>
          </a:xfrm>
          <a:prstGeom prst="rect">
            <a:avLst/>
          </a:prstGeom>
        </p:spPr>
      </p:pic>
    </p:spTree>
    <p:extLst>
      <p:ext uri="{BB962C8B-B14F-4D97-AF65-F5344CB8AC3E}">
        <p14:creationId xmlns:p14="http://schemas.microsoft.com/office/powerpoint/2010/main" val="1783065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840914" cy="831572"/>
          </a:xfrm>
        </p:spPr>
        <p:txBody>
          <a:bodyPr>
            <a:normAutofit/>
          </a:bodyPr>
          <a:lstStyle/>
          <a:p>
            <a:pPr marL="457200" lvl="0" indent="-323850">
              <a:spcBef>
                <a:spcPts val="1000"/>
              </a:spcBef>
            </a:pPr>
            <a:r>
              <a:rPr lang="en-US" sz="2800" b="1" dirty="0" smtClean="0">
                <a:solidFill>
                  <a:schemeClr val="tx1">
                    <a:lumMod val="95000"/>
                  </a:schemeClr>
                </a:solidFill>
                <a:latin typeface="Raleway"/>
                <a:ea typeface="Raleway"/>
                <a:cs typeface="Raleway"/>
                <a:sym typeface="Raleway"/>
              </a:rPr>
              <a:t>3. Mount </a:t>
            </a:r>
            <a:r>
              <a:rPr lang="en-US" sz="2800" b="1" dirty="0">
                <a:solidFill>
                  <a:schemeClr val="tx1">
                    <a:lumMod val="95000"/>
                  </a:schemeClr>
                </a:solidFill>
                <a:latin typeface="Raleway"/>
                <a:ea typeface="Raleway"/>
                <a:cs typeface="Raleway"/>
                <a:sym typeface="Raleway"/>
              </a:rPr>
              <a:t>the controller to the tractor </a:t>
            </a:r>
            <a:endParaRPr lang="en-US" sz="2800" b="1" dirty="0">
              <a:solidFill>
                <a:schemeClr val="tx1">
                  <a:lumMod val="95000"/>
                </a:schemeClr>
              </a:solidFill>
              <a:latin typeface="Raleway"/>
              <a:ea typeface="Raleway"/>
              <a:cs typeface="Raleway"/>
              <a:sym typeface="Raleway"/>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5601" y="1464633"/>
            <a:ext cx="4508656" cy="5177323"/>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4057" y="1441172"/>
            <a:ext cx="4211045" cy="5200784"/>
          </a:xfrm>
          <a:prstGeom prst="rect">
            <a:avLst/>
          </a:prstGeom>
        </p:spPr>
      </p:pic>
    </p:spTree>
    <p:extLst>
      <p:ext uri="{BB962C8B-B14F-4D97-AF65-F5344CB8AC3E}">
        <p14:creationId xmlns:p14="http://schemas.microsoft.com/office/powerpoint/2010/main" val="17157221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3200" dirty="0" smtClean="0">
                <a:solidFill>
                  <a:schemeClr val="tx1">
                    <a:lumMod val="95000"/>
                  </a:schemeClr>
                </a:solidFill>
              </a:rPr>
              <a:t>4. </a:t>
            </a:r>
            <a:r>
              <a:rPr lang="en-US" sz="3200" b="1" dirty="0">
                <a:solidFill>
                  <a:schemeClr val="tx1">
                    <a:lumMod val="95000"/>
                  </a:schemeClr>
                </a:solidFill>
                <a:latin typeface="Raleway"/>
                <a:ea typeface="Raleway"/>
                <a:cs typeface="Raleway"/>
                <a:sym typeface="Raleway"/>
              </a:rPr>
              <a:t>Working on the buck converter </a:t>
            </a:r>
            <a:r>
              <a:rPr lang="en-US" b="1" dirty="0">
                <a:solidFill>
                  <a:srgbClr val="154460"/>
                </a:solidFill>
                <a:latin typeface="Raleway"/>
                <a:ea typeface="Raleway"/>
                <a:cs typeface="Raleway"/>
                <a:sym typeface="Raleway"/>
              </a:rPr>
              <a:t/>
            </a:r>
            <a:br>
              <a:rPr lang="en-US" b="1" dirty="0">
                <a:solidFill>
                  <a:srgbClr val="154460"/>
                </a:solidFill>
                <a:latin typeface="Raleway"/>
                <a:ea typeface="Raleway"/>
                <a:cs typeface="Raleway"/>
                <a:sym typeface="Raleway"/>
              </a:rPr>
            </a:br>
            <a:endParaRPr lang="en-US" dirty="0"/>
          </a:p>
        </p:txBody>
      </p:sp>
      <p:sp>
        <p:nvSpPr>
          <p:cNvPr id="3" name="Content Placeholder 2"/>
          <p:cNvSpPr>
            <a:spLocks noGrp="1"/>
          </p:cNvSpPr>
          <p:nvPr>
            <p:ph idx="1"/>
          </p:nvPr>
        </p:nvSpPr>
        <p:spPr>
          <a:xfrm>
            <a:off x="685801" y="1869601"/>
            <a:ext cx="10840914" cy="795961"/>
          </a:xfrm>
        </p:spPr>
        <p:txBody>
          <a:bodyPr>
            <a:normAutofit fontScale="85000" lnSpcReduction="10000"/>
          </a:bodyPr>
          <a:lstStyle/>
          <a:p>
            <a:r>
              <a:rPr lang="en-US" sz="2400" dirty="0" smtClean="0"/>
              <a:t>We tried contacting the electrical engineers from Kiri but they were not of much help. We therefore, with the help of </a:t>
            </a:r>
            <a:r>
              <a:rPr lang="en-US" sz="2400" dirty="0" err="1" smtClean="0"/>
              <a:t>Mr</a:t>
            </a:r>
            <a:r>
              <a:rPr lang="en-US" sz="2400" dirty="0" smtClean="0"/>
              <a:t> </a:t>
            </a:r>
            <a:r>
              <a:rPr lang="en-US" sz="2400" dirty="0" err="1" smtClean="0"/>
              <a:t>Kanja</a:t>
            </a:r>
            <a:r>
              <a:rPr lang="en-US" sz="2400" dirty="0" smtClean="0"/>
              <a:t>, improvised a suitable connection for the buck converter</a:t>
            </a:r>
            <a:endParaRPr lang="en-US" sz="2400"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666" y="2762849"/>
            <a:ext cx="5321225" cy="3881101"/>
          </a:xfrm>
          <a:prstGeom prst="rect">
            <a:avLst/>
          </a:prstGeom>
        </p:spPr>
      </p:pic>
    </p:spTree>
    <p:extLst>
      <p:ext uri="{BB962C8B-B14F-4D97-AF65-F5344CB8AC3E}">
        <p14:creationId xmlns:p14="http://schemas.microsoft.com/office/powerpoint/2010/main" val="3556843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8740" y="258792"/>
            <a:ext cx="1085203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On testing the tractor, we realized that the gearbox did not provide reverse motion on changing the gear. This problem was solved by using the reverse feature provided by the controller. To make it easier to switch from forward to reverse, we purchase  a switch that had two on modes.</a:t>
            </a:r>
            <a:endParaRPr lang="en-US" sz="2400"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669" y="1828452"/>
            <a:ext cx="8237750" cy="4592858"/>
          </a:xfrm>
          <a:prstGeom prst="rect">
            <a:avLst/>
          </a:prstGeom>
        </p:spPr>
      </p:pic>
    </p:spTree>
    <p:extLst>
      <p:ext uri="{BB962C8B-B14F-4D97-AF65-F5344CB8AC3E}">
        <p14:creationId xmlns:p14="http://schemas.microsoft.com/office/powerpoint/2010/main" val="37831361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57161" y="747907"/>
            <a:ext cx="5011346" cy="5486876"/>
          </a:xfrm>
          <a:prstGeom prst="rect">
            <a:avLst/>
          </a:prstGeom>
        </p:spPr>
      </p:pic>
      <p:pic>
        <p:nvPicPr>
          <p:cNvPr id="3" name="Google Shape;79;p14" descr="Piece of duct tape sticking a note to the slide"/>
          <p:cNvPicPr preferRelativeResize="0"/>
          <p:nvPr/>
        </p:nvPicPr>
        <p:blipFill rotWithShape="1">
          <a:blip r:embed="rId3">
            <a:alphaModFix/>
          </a:blip>
          <a:srcRect l="9244" t="5926" r="2118" b="10011"/>
          <a:stretch/>
        </p:blipFill>
        <p:spPr>
          <a:xfrm rot="154828">
            <a:off x="5366120" y="635279"/>
            <a:ext cx="1459759" cy="518555"/>
          </a:xfrm>
          <a:prstGeom prst="rect">
            <a:avLst/>
          </a:prstGeom>
          <a:noFill/>
          <a:ln>
            <a:noFill/>
          </a:ln>
        </p:spPr>
      </p:pic>
      <p:sp>
        <p:nvSpPr>
          <p:cNvPr id="4" name="Rectangle 3"/>
          <p:cNvSpPr/>
          <p:nvPr/>
        </p:nvSpPr>
        <p:spPr>
          <a:xfrm>
            <a:off x="4222615" y="1380023"/>
            <a:ext cx="3480440" cy="369332"/>
          </a:xfrm>
          <a:prstGeom prst="rect">
            <a:avLst/>
          </a:prstGeom>
        </p:spPr>
        <p:txBody>
          <a:bodyPr wrap="none">
            <a:spAutoFit/>
          </a:bodyPr>
          <a:lstStyle/>
          <a:p>
            <a:pPr lvl="0"/>
            <a:r>
              <a:rPr lang="en-US" b="1" dirty="0">
                <a:solidFill>
                  <a:srgbClr val="123B54"/>
                </a:solidFill>
                <a:latin typeface="Raleway"/>
                <a:ea typeface="Raleway"/>
                <a:cs typeface="Raleway"/>
                <a:sym typeface="Raleway"/>
              </a:rPr>
              <a:t>OBJECTIVES FOR THE WEEK</a:t>
            </a:r>
            <a:endParaRPr lang="en-US" b="1" dirty="0">
              <a:solidFill>
                <a:srgbClr val="123B54"/>
              </a:solidFill>
              <a:latin typeface="Raleway"/>
              <a:ea typeface="Raleway"/>
              <a:cs typeface="Raleway"/>
              <a:sym typeface="Raleway"/>
            </a:endParaRPr>
          </a:p>
        </p:txBody>
      </p:sp>
      <p:sp>
        <p:nvSpPr>
          <p:cNvPr id="5" name="Rectangle 4"/>
          <p:cNvSpPr/>
          <p:nvPr/>
        </p:nvSpPr>
        <p:spPr>
          <a:xfrm>
            <a:off x="3970298" y="1818549"/>
            <a:ext cx="3985071" cy="4154984"/>
          </a:xfrm>
          <a:prstGeom prst="rect">
            <a:avLst/>
          </a:prstGeom>
        </p:spPr>
        <p:txBody>
          <a:bodyPr wrap="square">
            <a:spAutoFit/>
          </a:bodyPr>
          <a:lstStyle/>
          <a:p>
            <a:pPr marL="133350" lvl="0">
              <a:lnSpc>
                <a:spcPct val="150000"/>
              </a:lnSpc>
              <a:buClr>
                <a:schemeClr val="dk1"/>
              </a:buClr>
              <a:buSzPts val="1500"/>
            </a:pPr>
            <a:endParaRPr lang="en-US" sz="1600" dirty="0" smtClean="0">
              <a:solidFill>
                <a:srgbClr val="154460"/>
              </a:solidFill>
              <a:latin typeface="Raleway"/>
              <a:ea typeface="Raleway"/>
              <a:cs typeface="Raleway"/>
              <a:sym typeface="Raleway"/>
            </a:endParaRPr>
          </a:p>
          <a:p>
            <a:pPr marL="457200" indent="-323850">
              <a:lnSpc>
                <a:spcPct val="150000"/>
              </a:lnSpc>
              <a:buClr>
                <a:schemeClr val="dk1"/>
              </a:buClr>
              <a:buSzPts val="1500"/>
              <a:buFont typeface="Raleway"/>
              <a:buChar char="➔"/>
            </a:pPr>
            <a:r>
              <a:rPr lang="en-US" b="1" dirty="0">
                <a:solidFill>
                  <a:srgbClr val="154460"/>
                </a:solidFill>
                <a:latin typeface="Raleway"/>
                <a:ea typeface="Raleway"/>
                <a:cs typeface="Raleway"/>
                <a:sym typeface="Raleway"/>
              </a:rPr>
              <a:t>Mount the charging system and the buck converter onto the </a:t>
            </a:r>
            <a:r>
              <a:rPr lang="en-US" b="1" dirty="0" smtClean="0">
                <a:solidFill>
                  <a:srgbClr val="154460"/>
                </a:solidFill>
                <a:latin typeface="Raleway"/>
                <a:ea typeface="Raleway"/>
                <a:cs typeface="Raleway"/>
                <a:sym typeface="Raleway"/>
              </a:rPr>
              <a:t>tractor</a:t>
            </a:r>
            <a:endParaRPr lang="en-US" b="1" dirty="0">
              <a:solidFill>
                <a:srgbClr val="154460"/>
              </a:solidFill>
              <a:latin typeface="Raleway"/>
              <a:ea typeface="Raleway"/>
              <a:cs typeface="Raleway"/>
              <a:sym typeface="Raleway"/>
            </a:endParaRPr>
          </a:p>
          <a:p>
            <a:pPr marL="457200" lvl="0" indent="-323850">
              <a:lnSpc>
                <a:spcPct val="150000"/>
              </a:lnSpc>
              <a:buClr>
                <a:schemeClr val="dk1"/>
              </a:buClr>
              <a:buSzPts val="1500"/>
              <a:buFont typeface="Raleway"/>
              <a:buChar char="➔"/>
            </a:pPr>
            <a:r>
              <a:rPr lang="en-US" b="1" dirty="0" smtClean="0">
                <a:solidFill>
                  <a:srgbClr val="154460"/>
                </a:solidFill>
                <a:latin typeface="Raleway"/>
                <a:ea typeface="Raleway"/>
                <a:cs typeface="Raleway"/>
                <a:sym typeface="Raleway"/>
              </a:rPr>
              <a:t>Test the buck converter</a:t>
            </a:r>
          </a:p>
          <a:p>
            <a:pPr marL="457200" lvl="0" indent="-323850">
              <a:lnSpc>
                <a:spcPct val="150000"/>
              </a:lnSpc>
              <a:buClr>
                <a:schemeClr val="dk1"/>
              </a:buClr>
              <a:buSzPts val="1500"/>
              <a:buFont typeface="Raleway"/>
              <a:buChar char="➔"/>
            </a:pPr>
            <a:r>
              <a:rPr lang="en-US" b="1" dirty="0" smtClean="0">
                <a:solidFill>
                  <a:srgbClr val="154460"/>
                </a:solidFill>
                <a:latin typeface="Raleway"/>
                <a:ea typeface="Raleway"/>
                <a:cs typeface="Raleway"/>
                <a:sym typeface="Raleway"/>
              </a:rPr>
              <a:t>Make neater connections </a:t>
            </a:r>
          </a:p>
          <a:p>
            <a:pPr marL="457200" lvl="0" indent="-323850">
              <a:lnSpc>
                <a:spcPct val="150000"/>
              </a:lnSpc>
              <a:buClr>
                <a:schemeClr val="dk1"/>
              </a:buClr>
              <a:buSzPts val="1500"/>
              <a:buFont typeface="Raleway"/>
              <a:buChar char="➔"/>
            </a:pPr>
            <a:r>
              <a:rPr lang="en-US" b="1" dirty="0" smtClean="0">
                <a:solidFill>
                  <a:srgbClr val="154460"/>
                </a:solidFill>
                <a:latin typeface="Raleway"/>
                <a:ea typeface="Raleway"/>
                <a:cs typeface="Raleway"/>
                <a:sym typeface="Raleway"/>
              </a:rPr>
              <a:t>Install a  switch for the forward and reverse motion of the tractor </a:t>
            </a:r>
            <a:r>
              <a:rPr lang="en-US" dirty="0">
                <a:solidFill>
                  <a:srgbClr val="154460"/>
                </a:solidFill>
                <a:latin typeface="Raleway"/>
                <a:ea typeface="Raleway"/>
                <a:cs typeface="Raleway"/>
                <a:sym typeface="Raleway"/>
              </a:rPr>
              <a:t/>
            </a:r>
            <a:br>
              <a:rPr lang="en-US" dirty="0">
                <a:solidFill>
                  <a:srgbClr val="154460"/>
                </a:solidFill>
                <a:latin typeface="Raleway"/>
                <a:ea typeface="Raleway"/>
                <a:cs typeface="Raleway"/>
                <a:sym typeface="Raleway"/>
              </a:rPr>
            </a:br>
            <a:endParaRPr lang="en-US" sz="1600" dirty="0">
              <a:solidFill>
                <a:srgbClr val="154460"/>
              </a:solidFill>
              <a:latin typeface="Raleway"/>
              <a:ea typeface="Raleway"/>
              <a:cs typeface="Raleway"/>
              <a:sym typeface="Raleway"/>
            </a:endParaRPr>
          </a:p>
        </p:txBody>
      </p:sp>
    </p:spTree>
    <p:extLst>
      <p:ext uri="{BB962C8B-B14F-4D97-AF65-F5344CB8AC3E}">
        <p14:creationId xmlns:p14="http://schemas.microsoft.com/office/powerpoint/2010/main" val="334282820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C94942-C689-461B-8649-1FD863C6BA2B}">
  <ds:schemaRefs>
    <ds:schemaRef ds:uri="http://purl.org/dc/terms/"/>
    <ds:schemaRef ds:uri="71af3243-3dd4-4a8d-8c0d-dd76da1f02a5"/>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16c05727-aa75-4e4a-9b5f-8a80a1165891"/>
    <ds:schemaRef ds:uri="http://www.w3.org/XML/1998/namespace"/>
    <ds:schemaRef ds:uri="http://purl.org/dc/elements/1.1/"/>
  </ds:schemaRefs>
</ds:datastoreItem>
</file>

<file path=customXml/itemProps3.xml><?xml version="1.0" encoding="utf-8"?>
<ds:datastoreItem xmlns:ds="http://schemas.openxmlformats.org/officeDocument/2006/customXml" ds:itemID="{38C25A74-1E0C-4362-AFA3-6197BD285F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200</Words>
  <Application>Microsoft Office PowerPoint</Application>
  <PresentationFormat>Widescreen</PresentationFormat>
  <Paragraphs>24</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Corbel</vt:lpstr>
      <vt:lpstr>Lato</vt:lpstr>
      <vt:lpstr>Raleway</vt:lpstr>
      <vt:lpstr>Celestial</vt:lpstr>
      <vt:lpstr>JIBEBE PROJECT  ELECTRICAL TEAM</vt:lpstr>
      <vt:lpstr>PowerPoint Presentation</vt:lpstr>
      <vt:lpstr>1. Updating the controller parameters using its software</vt:lpstr>
      <vt:lpstr>2.  Integrate the display with the controller</vt:lpstr>
      <vt:lpstr>3. Mount the controller to the tractor </vt:lpstr>
      <vt:lpstr>4. Working on the buck converter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2023-05-03T06:55:40Z</dcterms:created>
  <dcterms:modified xsi:type="dcterms:W3CDTF">2023-05-03T12:34:15Z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